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Short Stack" panose="02010500040000000007" pitchFamily="2" charset="77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gCuaoS/ao6GLJNkk1J/HieLCYV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students. Some with bio-backgrounds; some without. Some with CS background; some with very limited. Two separate courses combined because of a substantial shared curriculum.</a:t>
            </a: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Simple life happened very early, within 0.5B years.</a:t>
            </a:r>
            <a:endParaRPr/>
          </a:p>
          <a:p>
            <a:pPr marL="2286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Complex cells took another 2.5B years</a:t>
            </a:r>
            <a:endParaRPr/>
          </a:p>
          <a:p>
            <a:pPr marL="2286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After Eukaryotic cells developed, quickly get multi-cellular organisms.</a:t>
            </a:r>
            <a:endParaRPr/>
          </a:p>
        </p:txBody>
      </p:sp>
      <p:sp>
        <p:nvSpPr>
          <p:cNvPr id="242" name="Google Shape;242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Timescale will be important when we have to simulate two of these at once or if we want to know whether we can assume a signal from one level of network to be constant or equilibrated when we are simulating another scale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Ask about the rates at each step.</a:t>
            </a:r>
            <a:endParaRPr/>
          </a:p>
        </p:txBody>
      </p:sp>
      <p:sp>
        <p:nvSpPr>
          <p:cNvPr id="390" name="Google Shape;39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4" name="Google Shape;16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5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5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5"/>
          <p:cNvSpPr/>
          <p:nvPr/>
        </p:nvSpPr>
        <p:spPr>
          <a:xfrm rot="10800000" flipH="1">
            <a:off x="8167688" y="6348413"/>
            <a:ext cx="585787" cy="396875"/>
          </a:xfrm>
          <a:prstGeom prst="trapezoid">
            <a:avLst>
              <a:gd name="adj" fmla="val 25000"/>
            </a:avLst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5" descr="UW_W-Logo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dt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ftr" idx="11"/>
          </p:nvPr>
        </p:nvSpPr>
        <p:spPr>
          <a:xfrm>
            <a:off x="3114675" y="59436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sldNum" idx="12"/>
          </p:nvPr>
        </p:nvSpPr>
        <p:spPr>
          <a:xfrm>
            <a:off x="7534275" y="5943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body" idx="1"/>
          </p:nvPr>
        </p:nvSpPr>
        <p:spPr>
          <a:xfrm rot="5400000">
            <a:off x="2286000" y="-457200"/>
            <a:ext cx="4572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4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5"/>
          <p:cNvSpPr txBox="1">
            <a:spLocks noGrp="1"/>
          </p:cNvSpPr>
          <p:nvPr>
            <p:ph type="title"/>
          </p:nvPr>
        </p:nvSpPr>
        <p:spPr>
          <a:xfrm rot="5400000">
            <a:off x="4953000" y="2209801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body" idx="1"/>
          </p:nvPr>
        </p:nvSpPr>
        <p:spPr>
          <a:xfrm rot="5400000">
            <a:off x="762000" y="228601"/>
            <a:ext cx="5410201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5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5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36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36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34" name="Google Shape;34;p36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" name="Google Shape;35;p36" descr="UW_W-Logo_RGB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3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8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sldNum" idx="12"/>
          </p:nvPr>
        </p:nvSpPr>
        <p:spPr>
          <a:xfrm>
            <a:off x="6400800" y="6324600"/>
            <a:ext cx="1609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sldNum" idx="12"/>
          </p:nvPr>
        </p:nvSpPr>
        <p:spPr>
          <a:xfrm>
            <a:off x="6553200" y="6264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0"/>
          <p:cNvSpPr txBox="1">
            <a:spLocks noGrp="1"/>
          </p:cNvSpPr>
          <p:nvPr>
            <p:ph type="body" idx="1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2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sldNum" idx="12"/>
          </p:nvPr>
        </p:nvSpPr>
        <p:spPr>
          <a:xfrm>
            <a:off x="6096000" y="6264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6172200" y="6264275"/>
            <a:ext cx="1905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body"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43"/>
          <p:cNvSpPr txBox="1">
            <a:spLocks noGrp="1"/>
          </p:cNvSpPr>
          <p:nvPr>
            <p:ph type="body" idx="1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" name="Google Shape;11;p34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12" name="Google Shape;12;p34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3;p34" descr="UW_W-Logo_RGB.pn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34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rgbClr val="3B1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4" descr="UW.Wordmark_ctr.jp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4"/>
          <p:cNvSpPr txBox="1">
            <a:spLocks noGrp="1"/>
          </p:cNvSpPr>
          <p:nvPr>
            <p:ph type="sldNum" idx="12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uw.edu/files/8153309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tellurium.analogmachine.org/" TargetMode="External"/><Relationship Id="rId7" Type="http://schemas.openxmlformats.org/officeDocument/2006/relationships/hyperlink" Target="https://github.com/ModelEngineering/SBMLLin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s-bio/SBstoat" TargetMode="External"/><Relationship Id="rId5" Type="http://schemas.openxmlformats.org/officeDocument/2006/relationships/hyperlink" Target="https://www.ebi.ac.uk/biomodels/" TargetMode="External"/><Relationship Id="rId4" Type="http://schemas.openxmlformats.org/officeDocument/2006/relationships/hyperlink" Target="https://github.com/sys-bio/tellurium#installation-instruction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NzYvA_JMgJyNB3CC38UhhEoh_G6MQ5kYFkB5i3bU_cc/edit#gid=1499143678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intro.ipynb?utm_source=scs-index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381000" y="533400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BIOE 437 / BIOE 537 </a:t>
            </a:r>
            <a:br>
              <a:rPr lang="en-US" sz="3200" b="1"/>
            </a:br>
            <a:r>
              <a:rPr lang="en-US" sz="3200" b="1" i="1"/>
              <a:t>Computational Systems Biology</a:t>
            </a:r>
            <a:br>
              <a:rPr lang="en-US" sz="3200" b="1"/>
            </a:br>
            <a:br>
              <a:rPr lang="en-US" sz="3200" b="1"/>
            </a:br>
            <a:br>
              <a:rPr lang="en-US" sz="3200" b="1"/>
            </a:br>
            <a:r>
              <a:rPr lang="en-US" sz="3200" b="1"/>
              <a:t>Lecture 1: </a:t>
            </a:r>
            <a:r>
              <a:rPr lang="en-US" sz="3200" b="1" u="sng"/>
              <a:t>Introduction and Biochemistry Basics</a:t>
            </a:r>
            <a:br>
              <a:rPr lang="en-US" b="1"/>
            </a:br>
            <a:br>
              <a:rPr lang="en-US" b="1"/>
            </a:br>
            <a:endParaRPr i="1"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/>
              <a:t>Joseph L. Hellerstein*</a:t>
            </a:r>
            <a:endParaRPr/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/>
              <a:t>Herbert Sauro**</a:t>
            </a:r>
            <a:endParaRPr/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endParaRPr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/>
              <a:t>*eScience Institute, Computer Science &amp; Engineering</a:t>
            </a:r>
            <a:endParaRPr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/>
              <a:t>**BioEngineering</a:t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Goals</a:t>
            </a:r>
            <a:endParaRPr/>
          </a:p>
        </p:txBody>
      </p:sp>
      <p:sp>
        <p:nvSpPr>
          <p:cNvPr id="175" name="Google Shape;175;p10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800" dirty="0"/>
              <a:t>Learn essentials of enzyme kinetics</a:t>
            </a:r>
            <a:endParaRPr sz="28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800" dirty="0"/>
              <a:t>Develop skills with building quantitative models of biological systems using enzyme kinetics</a:t>
            </a:r>
          </a:p>
          <a:p>
            <a:pPr marL="800100" lvl="1" indent="-342900">
              <a:spcBef>
                <a:spcPts val="640"/>
              </a:spcBef>
              <a:buSzPts val="3200"/>
              <a:buChar char="•"/>
            </a:pPr>
            <a:r>
              <a:rPr lang="en-US" sz="2400" dirty="0"/>
              <a:t>Construct the model</a:t>
            </a:r>
          </a:p>
          <a:p>
            <a:pPr marL="800100" lvl="1" indent="-342900">
              <a:spcBef>
                <a:spcPts val="640"/>
              </a:spcBef>
              <a:buSzPts val="3200"/>
              <a:buChar char="•"/>
            </a:pPr>
            <a:r>
              <a:rPr lang="en-US" sz="2400" dirty="0"/>
              <a:t>Estimate parameters and their uncertainty</a:t>
            </a:r>
          </a:p>
          <a:p>
            <a:pPr marL="800100" lvl="1" indent="-342900">
              <a:spcBef>
                <a:spcPts val="640"/>
              </a:spcBef>
              <a:buSzPts val="3200"/>
              <a:buChar char="•"/>
            </a:pPr>
            <a:r>
              <a:rPr lang="en-US" sz="2400" dirty="0"/>
              <a:t>Verify model correctness</a:t>
            </a:r>
          </a:p>
          <a:p>
            <a:pPr marL="800100" lvl="1" indent="-342900">
              <a:spcBef>
                <a:spcPts val="640"/>
              </a:spcBef>
              <a:buSzPts val="3200"/>
              <a:buChar char="•"/>
            </a:pPr>
            <a:r>
              <a:rPr lang="en-US" sz="2400" dirty="0"/>
              <a:t>Design and conduct computational Studies</a:t>
            </a:r>
            <a:endParaRPr sz="24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800" dirty="0"/>
              <a:t>Skill with python packages to develop reproducible models</a:t>
            </a:r>
            <a:endParaRPr sz="2800" dirty="0"/>
          </a:p>
        </p:txBody>
      </p:sp>
      <p:sp>
        <p:nvSpPr>
          <p:cNvPr id="176" name="Google Shape;176;p10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Instructors</a:t>
            </a:r>
            <a:endParaRPr/>
          </a:p>
        </p:txBody>
      </p:sp>
      <p:sp>
        <p:nvSpPr>
          <p:cNvPr id="182" name="Google Shape;182;p11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Herbert M Sauro, Associate Professor BIOE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PhD in Systems Biology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Current Research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Dynamics and operation of cellular processes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Clinically reliable approaches to modeling complex systems</a:t>
            </a:r>
            <a:endParaRPr sz="180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Joseph Hellerstein, Senior Fellow eScience Institute, Affiliate Professor CSE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PhD in Computer Science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Industry (30+ years): IBM Research, Microsoft, Google</a:t>
            </a:r>
            <a:endParaRPr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Mathematical models of distributed computing systems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Research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Modeling evolution of microbial communities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Model Engineering (tools for building biomedical models)</a:t>
            </a:r>
            <a:endParaRPr/>
          </a:p>
        </p:txBody>
      </p:sp>
      <p:sp>
        <p:nvSpPr>
          <p:cNvPr id="183" name="Google Shape;183;p11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Grading</a:t>
            </a:r>
            <a:endParaRPr/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Non-Honors Undergrads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45% Homework (3)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25% Midterm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30% Software project (</a:t>
            </a:r>
            <a:r>
              <a:rPr lang="en-US" dirty="0" err="1"/>
              <a:t>Jupyter</a:t>
            </a:r>
            <a:r>
              <a:rPr lang="en-US" dirty="0"/>
              <a:t> notebook)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Honors Undergrads &amp; Grads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40% Research review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dirty="0"/>
              <a:t>60% Software project (GitHub + pip installable)</a:t>
            </a:r>
            <a:endParaRPr dirty="0"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91" name="Google Shape;191;p12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xfrm>
            <a:off x="7170900" y="6280550"/>
            <a:ext cx="175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05" name="Google Shape;205;p14"/>
          <p:cNvSpPr txBox="1"/>
          <p:nvPr/>
        </p:nvSpPr>
        <p:spPr>
          <a:xfrm>
            <a:off x="990600" y="1154675"/>
            <a:ext cx="15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Books</a:t>
            </a:r>
            <a:endParaRPr/>
          </a:p>
        </p:txBody>
      </p:sp>
      <p:sp>
        <p:nvSpPr>
          <p:cNvPr id="206" name="Google Shape;206;p14"/>
          <p:cNvSpPr txBox="1"/>
          <p:nvPr/>
        </p:nvSpPr>
        <p:spPr>
          <a:xfrm>
            <a:off x="457200" y="3886200"/>
            <a:ext cx="6713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BIOE 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https://canvas.uw.edu/files/81533090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</a:rPr>
              <a:t>Kinetics</a:t>
            </a:r>
            <a:r>
              <a:rPr lang="en-US" sz="1600">
                <a:solidFill>
                  <a:schemeClr val="dk1"/>
                </a:solidFill>
              </a:rPr>
              <a:t>: https://canvas.uw.edu/files/80796658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07" name="Google Shape;20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7125" y="1006500"/>
            <a:ext cx="1752600" cy="249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597" y="1005875"/>
            <a:ext cx="1668303" cy="249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/>
              <a:t>The class will feature in-class exercises, so </a:t>
            </a:r>
            <a:r>
              <a:rPr lang="en-US" sz="2800" b="1">
                <a:solidFill>
                  <a:srgbClr val="00CC00"/>
                </a:solidFill>
              </a:rPr>
              <a:t>please bring a laptop to class</a:t>
            </a:r>
            <a:endParaRPr sz="2800" b="1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/>
              <a:t>Software:</a:t>
            </a:r>
            <a:r>
              <a:rPr lang="en-US" sz="2800"/>
              <a:t> Tellurium (</a:t>
            </a:r>
            <a:r>
              <a:rPr lang="en-US" sz="2800" u="sng">
                <a:solidFill>
                  <a:schemeClr val="hlink"/>
                </a:solidFill>
                <a:hlinkClick r:id="rId3"/>
              </a:rPr>
              <a:t>http://tellurium.analogmachine.org/</a:t>
            </a:r>
            <a:r>
              <a:rPr lang="en-US" sz="2800"/>
              <a:t>) 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/>
              <a:t>For detailed installation instructions see </a:t>
            </a:r>
            <a:r>
              <a:rPr lang="en-US" sz="2800" b="1" u="sng">
                <a:solidFill>
                  <a:schemeClr val="hlink"/>
                </a:solidFill>
                <a:hlinkClick r:id="rId4"/>
              </a:rPr>
              <a:t>https://github.com/sys-bio/tellurium#installation-instructions</a:t>
            </a:r>
            <a:r>
              <a:rPr lang="en-US" sz="2800" b="1"/>
              <a:t> 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/>
              <a:t>For a huge database of curated models see: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u="sng">
                <a:solidFill>
                  <a:schemeClr val="hlink"/>
                </a:solidFill>
                <a:hlinkClick r:id="rId5"/>
              </a:rPr>
              <a:t>https://www.ebi.ac.uk/biomodels/</a:t>
            </a:r>
            <a:endParaRPr sz="2800" b="1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/>
              <a:t>Other packages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>
                <a:solidFill>
                  <a:schemeClr val="hlink"/>
                </a:solidFill>
                <a:hlinkClick r:id="rId6"/>
              </a:rPr>
              <a:t>Sbstoat</a:t>
            </a:r>
            <a:r>
              <a:rPr lang="en-US" sz="2400" b="1"/>
              <a:t> – model fitting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>
                <a:solidFill>
                  <a:schemeClr val="hlink"/>
                </a:solidFill>
                <a:hlinkClick r:id="rId7"/>
              </a:rPr>
              <a:t>SBMLLint</a:t>
            </a:r>
            <a:r>
              <a:rPr lang="en-US" sz="2400" b="1"/>
              <a:t> – static model verification</a:t>
            </a:r>
            <a:endParaRPr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>
              <a:solidFill>
                <a:srgbClr val="00CC00"/>
              </a:solidFill>
            </a:endParaRPr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>
              <a:solidFill>
                <a:srgbClr val="FF0000"/>
              </a:solidFill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  <p:sp>
        <p:nvSpPr>
          <p:cNvPr id="215" name="Google Shape;215;p15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Syllabus</a:t>
            </a:r>
            <a:endParaRPr dirty="0"/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Google Colaboratory (Colab)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will use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Google Colab </a:t>
            </a:r>
            <a:r>
              <a:rPr lang="en-US"/>
              <a:t>for in-class presentation and student homeworks.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30" name="Google Shape;230;p17" descr="Graphical user interface, text, application, emai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041" y="2661167"/>
            <a:ext cx="8250759" cy="2221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/>
        </p:nvSpPr>
        <p:spPr>
          <a:xfrm>
            <a:off x="774559" y="4901185"/>
            <a:ext cx="7150241" cy="6462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Actions: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up 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now on your Google Account.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Biochemistry Basics</a:t>
            </a: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Molecular biology of cells (highlights)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Enzyme kinetics – a mile high view</a:t>
            </a:r>
            <a:endParaRPr/>
          </a:p>
        </p:txBody>
      </p:sp>
      <p:sp>
        <p:nvSpPr>
          <p:cNvPr id="238" name="Google Shape;238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5330"/>
            <a:ext cx="9144000" cy="488808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9"/>
          <p:cNvSpPr/>
          <p:nvPr/>
        </p:nvSpPr>
        <p:spPr>
          <a:xfrm>
            <a:off x="173368" y="5864544"/>
            <a:ext cx="25943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sciencemax.pbworks.com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40105" y="2606842"/>
            <a:ext cx="1417053" cy="614948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9"/>
          <p:cNvSpPr/>
          <p:nvPr/>
        </p:nvSpPr>
        <p:spPr>
          <a:xfrm>
            <a:off x="1756610" y="2606842"/>
            <a:ext cx="1417053" cy="614948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20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255" name="Google Shape;255;p20" descr="Screen Shot 2013-09-13 at 11.08.34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20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10-100 microns</a:t>
              </a:r>
              <a:endParaRPr/>
            </a:p>
          </p:txBody>
        </p:sp>
        <p:sp>
          <p:nvSpPr>
            <p:cNvPr id="257" name="Google Shape;257;p20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0.2-20 microns</a:t>
              </a:r>
              <a:endParaRPr/>
            </a:p>
          </p:txBody>
        </p:sp>
        <p:sp>
          <p:nvSpPr>
            <p:cNvPr id="258" name="Google Shape;258;p20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3366FF"/>
                  </a:solidFill>
                  <a:latin typeface="Arial"/>
                  <a:ea typeface="Arial"/>
                  <a:cs typeface="Arial"/>
                  <a:sym typeface="Arial"/>
                </a:rPr>
                <a:t>Prokaryote</a:t>
              </a:r>
              <a:endParaRPr/>
            </a:p>
          </p:txBody>
        </p:sp>
        <p:sp>
          <p:nvSpPr>
            <p:cNvPr id="259" name="Google Shape;259;p20"/>
            <p:cNvSpPr txBox="1"/>
            <p:nvPr/>
          </p:nvSpPr>
          <p:spPr>
            <a:xfrm>
              <a:off x="6212577" y="6213159"/>
              <a:ext cx="1698101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 err="1">
                  <a:solidFill>
                    <a:srgbClr val="3366FF"/>
                  </a:solidFill>
                  <a:latin typeface="Arial"/>
                  <a:ea typeface="Arial"/>
                  <a:cs typeface="Arial"/>
                  <a:sym typeface="Arial"/>
                </a:rPr>
                <a:t>Eukaryo</a:t>
              </a:r>
              <a:endParaRPr dirty="0"/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20"/>
          <p:cNvSpPr txBox="1"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Prokaryotes (3.5B) vs. Eukaryotes (1.5B)</a:t>
            </a:r>
            <a:endParaRPr/>
          </a:p>
        </p:txBody>
      </p:sp>
      <p:pic>
        <p:nvPicPr>
          <p:cNvPr id="263" name="Google Shape;263;p20" descr="Screen Shot 2013-09-13 at 11.08.3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262" y="1012126"/>
            <a:ext cx="7099793" cy="570269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0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10-100 microns</a:t>
            </a:r>
            <a:endParaRPr/>
          </a:p>
        </p:txBody>
      </p:sp>
      <p:sp>
        <p:nvSpPr>
          <p:cNvPr id="265" name="Google Shape;265;p20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0.2-20 microns</a:t>
            </a:r>
            <a:endParaRPr/>
          </a:p>
        </p:txBody>
      </p:sp>
      <p:sp>
        <p:nvSpPr>
          <p:cNvPr id="266" name="Google Shape;266;p20"/>
          <p:cNvSpPr txBox="1"/>
          <p:nvPr/>
        </p:nvSpPr>
        <p:spPr>
          <a:xfrm>
            <a:off x="1197429" y="5220432"/>
            <a:ext cx="22511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Prokaryote</a:t>
            </a:r>
            <a:endParaRPr dirty="0"/>
          </a:p>
        </p:txBody>
      </p:sp>
      <p:sp>
        <p:nvSpPr>
          <p:cNvPr id="267" name="Google Shape;267;p20"/>
          <p:cNvSpPr txBox="1"/>
          <p:nvPr/>
        </p:nvSpPr>
        <p:spPr>
          <a:xfrm>
            <a:off x="6212577" y="6213159"/>
            <a:ext cx="22020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Eukaryote</a:t>
            </a:r>
            <a:endParaRPr dirty="0"/>
          </a:p>
        </p:txBody>
      </p:sp>
      <p:sp>
        <p:nvSpPr>
          <p:cNvPr id="268" name="Google Shape;268;p2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Why model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Course overview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Biochemistry basics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b="1"/>
              <a:t>Lecture Notes: canvas/home</a:t>
            </a:r>
            <a:endParaRPr b="1"/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620000" y="6248400"/>
            <a:ext cx="30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The central dogma relates DNA, RNA, and protein*.</a:t>
            </a:r>
            <a:endParaRPr/>
          </a:p>
        </p:txBody>
      </p:sp>
      <p:sp>
        <p:nvSpPr>
          <p:cNvPr id="274" name="Google Shape;274;p21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75" name="Google Shape;2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600" y="1219200"/>
            <a:ext cx="3586058" cy="44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1"/>
          <p:cNvSpPr txBox="1"/>
          <p:nvPr/>
        </p:nvSpPr>
        <p:spPr>
          <a:xfrm>
            <a:off x="2362200" y="6019800"/>
            <a:ext cx="12747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*Wikipedia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2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83" name="Google Shape;28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161" y="381000"/>
            <a:ext cx="8533039" cy="6096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Biochemical Pathway:</a:t>
            </a:r>
            <a:br>
              <a:rPr lang="en-US"/>
            </a:br>
            <a:r>
              <a:rPr lang="en-US" i="1"/>
              <a:t>Collection of Reactions on Biomolecules</a:t>
            </a:r>
            <a:endParaRPr/>
          </a:p>
        </p:txBody>
      </p:sp>
      <p:sp>
        <p:nvSpPr>
          <p:cNvPr id="289" name="Google Shape;289;p23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290" name="Google Shape;29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132719"/>
            <a:ext cx="7742337" cy="403948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3"/>
          <p:cNvSpPr/>
          <p:nvPr/>
        </p:nvSpPr>
        <p:spPr>
          <a:xfrm>
            <a:off x="1524000" y="2169335"/>
            <a:ext cx="838200" cy="38188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3"/>
          <p:cNvSpPr txBox="1"/>
          <p:nvPr/>
        </p:nvSpPr>
        <p:spPr>
          <a:xfrm>
            <a:off x="497190" y="3477284"/>
            <a:ext cx="45320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Enzyme – protein that catalyzes a reaction</a:t>
            </a:r>
            <a:endParaRPr/>
          </a:p>
        </p:txBody>
      </p:sp>
      <p:sp>
        <p:nvSpPr>
          <p:cNvPr id="293" name="Google Shape;293;p23"/>
          <p:cNvSpPr txBox="1"/>
          <p:nvPr/>
        </p:nvSpPr>
        <p:spPr>
          <a:xfrm>
            <a:off x="302765" y="1524000"/>
            <a:ext cx="198323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Glycolysis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 txBox="1">
            <a:spLocks noGrp="1"/>
          </p:cNvSpPr>
          <p:nvPr>
            <p:ph type="title"/>
          </p:nvPr>
        </p:nvSpPr>
        <p:spPr>
          <a:xfrm>
            <a:off x="381000" y="255373"/>
            <a:ext cx="8229600" cy="887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Biological Networks++</a:t>
            </a:r>
            <a:endParaRPr/>
          </a:p>
        </p:txBody>
      </p:sp>
      <p:sp>
        <p:nvSpPr>
          <p:cNvPr id="299" name="Google Shape;299;p24"/>
          <p:cNvSpPr txBox="1">
            <a:spLocks noGrp="1"/>
          </p:cNvSpPr>
          <p:nvPr>
            <p:ph type="body" idx="1"/>
          </p:nvPr>
        </p:nvSpPr>
        <p:spPr>
          <a:xfrm>
            <a:off x="-228600" y="1112837"/>
            <a:ext cx="5029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/>
              <a:t>Chemical Reaction </a:t>
            </a:r>
            <a:r>
              <a:rPr lang="en-US" sz="2000"/>
              <a:t>and </a:t>
            </a:r>
            <a:r>
              <a:rPr lang="en-US" sz="2000" b="1"/>
              <a:t>Metabolic Networks </a:t>
            </a:r>
            <a:r>
              <a:rPr lang="en-US" sz="2000"/>
              <a:t>that create and destroy chemical components of cells and tissues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/>
              <a:t>Signaling Networks </a:t>
            </a:r>
            <a:r>
              <a:rPr lang="en-US" sz="2000"/>
              <a:t>that transfer information between and within cells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/>
              <a:t>Regulatory Networks </a:t>
            </a:r>
            <a:r>
              <a:rPr lang="en-US" sz="2000"/>
              <a:t>that control the expression of genes and change cell types and behaviors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/>
              <a:t>Physiologically-Based Pharmacokinetic Networks </a:t>
            </a:r>
            <a:r>
              <a:rPr lang="en-US" sz="2000"/>
              <a:t>that describe the transport and processing of molecules throughout the body</a:t>
            </a:r>
            <a:endParaRPr/>
          </a:p>
        </p:txBody>
      </p:sp>
      <p:pic>
        <p:nvPicPr>
          <p:cNvPr id="300" name="Google Shape;300;p24"/>
          <p:cNvPicPr preferRelativeResize="0"/>
          <p:nvPr/>
        </p:nvPicPr>
        <p:blipFill rotWithShape="1">
          <a:blip r:embed="rId3">
            <a:alphaModFix/>
          </a:blip>
          <a:srcRect t="954" r="72759" b="68008"/>
          <a:stretch/>
        </p:blipFill>
        <p:spPr>
          <a:xfrm>
            <a:off x="7128470" y="3886200"/>
            <a:ext cx="1792664" cy="1687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2800" y="4634473"/>
            <a:ext cx="2505670" cy="211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4" descr="Image result for metabolic network"/>
          <p:cNvPicPr preferRelativeResize="0"/>
          <p:nvPr/>
        </p:nvPicPr>
        <p:blipFill rotWithShape="1">
          <a:blip r:embed="rId5">
            <a:alphaModFix/>
          </a:blip>
          <a:srcRect t="-193" r="49415" b="67491"/>
          <a:stretch/>
        </p:blipFill>
        <p:spPr>
          <a:xfrm>
            <a:off x="4800600" y="888999"/>
            <a:ext cx="2133600" cy="182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4" descr="Image result for signaling network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10400" y="2362200"/>
            <a:ext cx="2011676" cy="14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4"/>
          <p:cNvSpPr/>
          <p:nvPr/>
        </p:nvSpPr>
        <p:spPr>
          <a:xfrm>
            <a:off x="457200" y="5558135"/>
            <a:ext cx="4114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James  A. Glazier, Biocomplexity Institute Intelligent Systems Engineering, Indiana University, Bloomington, IN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Relationships Between Types of Network++</a:t>
            </a:r>
            <a:br>
              <a:rPr lang="en-US" sz="3200"/>
            </a:br>
            <a:endParaRPr sz="3200"/>
          </a:p>
        </p:txBody>
      </p:sp>
      <p:sp>
        <p:nvSpPr>
          <p:cNvPr id="311" name="Google Shape;311;p25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12" name="Google Shape;312;p25"/>
          <p:cNvSpPr txBox="1"/>
          <p:nvPr/>
        </p:nvSpPr>
        <p:spPr>
          <a:xfrm>
            <a:off x="786" y="304800"/>
            <a:ext cx="9143214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0000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09600" y="1101141"/>
            <a:ext cx="6156067" cy="485023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5"/>
          <p:cNvSpPr txBox="1"/>
          <p:nvPr/>
        </p:nvSpPr>
        <p:spPr>
          <a:xfrm>
            <a:off x="5357621" y="1143000"/>
            <a:ext cx="327660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the identity of the active networks in the cell change if we make a controlled change?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the states of the cell’s active networks and cell behaviors change if we make a controlled change?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the production of cell components and energy change if we make a controlled change?</a:t>
            </a:r>
            <a:endParaRPr/>
          </a:p>
        </p:txBody>
      </p:sp>
      <p:sp>
        <p:nvSpPr>
          <p:cNvPr id="315" name="Google Shape;315;p25"/>
          <p:cNvSpPr/>
          <p:nvPr/>
        </p:nvSpPr>
        <p:spPr>
          <a:xfrm>
            <a:off x="1242821" y="6058283"/>
            <a:ext cx="4114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James  A. Glazier, Biocomplexity Institute Intelligent Systems Engineering, Indiana University, Bloomington, IN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Metabolic Network++</a:t>
            </a:r>
            <a:endParaRPr/>
          </a:p>
        </p:txBody>
      </p:sp>
      <p:sp>
        <p:nvSpPr>
          <p:cNvPr id="321" name="Google Shape;321;p26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22" name="Google Shape;322;p26"/>
          <p:cNvSpPr txBox="1"/>
          <p:nvPr/>
        </p:nvSpPr>
        <p:spPr>
          <a:xfrm>
            <a:off x="457200" y="1219200"/>
            <a:ext cx="3989387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Metabolic network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network of chemical reactions in a cell that transforms biomolecules to create energy, create cellular structures, and perform cellular processes.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Digestion of glucose and other nutrients into cellular components and energy production (mostly ATP—adenosine triphosphate and NADH—nicotinamide adenine dinucleotide) are the classic functions of metabolism</a:t>
            </a:r>
            <a:endParaRPr/>
          </a:p>
        </p:txBody>
      </p:sp>
      <p:pic>
        <p:nvPicPr>
          <p:cNvPr id="323" name="Google Shape;323;p26" descr="Image result for bow tie metabolis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9244" y="1905000"/>
            <a:ext cx="4044494" cy="274727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6"/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James  A. Glazier, Biocomplexity Institute Intelligent Systems Engineering, Indiana University, Bloomington, IN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Detailed Metabolic Network</a:t>
            </a:r>
            <a:endParaRPr/>
          </a:p>
        </p:txBody>
      </p:sp>
      <p:sp>
        <p:nvSpPr>
          <p:cNvPr id="330" name="Google Shape;330;p27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331" name="Google Shape;33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447800"/>
            <a:ext cx="8207684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7"/>
          <p:cNvSpPr/>
          <p:nvPr/>
        </p:nvSpPr>
        <p:spPr>
          <a:xfrm>
            <a:off x="1981200" y="6161581"/>
            <a:ext cx="44679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http://www.iubmb-nicholson.org/chart.html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Chemical Kinetics Basics</a:t>
            </a:r>
            <a:endParaRPr/>
          </a:p>
        </p:txBody>
      </p:sp>
      <p:sp>
        <p:nvSpPr>
          <p:cNvPr id="338" name="Google Shape;338;p28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fast do reactions go: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Mass action kinetics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Constant times the concentrations of the reactants</a:t>
            </a:r>
            <a:endParaRPr/>
          </a:p>
        </p:txBody>
      </p:sp>
      <p:sp>
        <p:nvSpPr>
          <p:cNvPr id="339" name="Google Shape;339;p28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40" name="Google Shape;340;p28"/>
          <p:cNvSpPr txBox="1"/>
          <p:nvPr/>
        </p:nvSpPr>
        <p:spPr>
          <a:xfrm>
            <a:off x="990600" y="1955051"/>
            <a:ext cx="3110787" cy="5539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032" r="-1625" b="-66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41" name="Google Shape;341;p28"/>
          <p:cNvSpPr txBox="1"/>
          <p:nvPr/>
        </p:nvSpPr>
        <p:spPr>
          <a:xfrm>
            <a:off x="1259972" y="4114800"/>
            <a:ext cx="2914772" cy="59836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64" r="-2164" b="-2340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42" name="Google Shape;342;p28"/>
          <p:cNvSpPr txBox="1"/>
          <p:nvPr/>
        </p:nvSpPr>
        <p:spPr>
          <a:xfrm>
            <a:off x="2362200" y="1752600"/>
            <a:ext cx="383438" cy="39895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6449" r="-9675" b="-2812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43" name="Google Shape;343;p28"/>
          <p:cNvSpPr txBox="1"/>
          <p:nvPr/>
        </p:nvSpPr>
        <p:spPr>
          <a:xfrm>
            <a:off x="5181600" y="1506045"/>
            <a:ext cx="383438" cy="39895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9999" r="-9999" b="-2500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"/>
          <p:cNvSpPr txBox="1">
            <a:spLocks noGrp="1"/>
          </p:cNvSpPr>
          <p:nvPr>
            <p:ph type="title"/>
          </p:nvPr>
        </p:nvSpPr>
        <p:spPr>
          <a:xfrm>
            <a:off x="533401" y="526956"/>
            <a:ext cx="7315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Reversible Reactions &amp; Steady State</a:t>
            </a:r>
            <a:endParaRPr dirty="0"/>
          </a:p>
        </p:txBody>
      </p:sp>
      <p:sp>
        <p:nvSpPr>
          <p:cNvPr id="349" name="Google Shape;349;p29"/>
          <p:cNvSpPr txBox="1">
            <a:spLocks noGrp="1"/>
          </p:cNvSpPr>
          <p:nvPr>
            <p:ph type="body" idx="1"/>
          </p:nvPr>
        </p:nvSpPr>
        <p:spPr>
          <a:xfrm>
            <a:off x="402770" y="1371599"/>
            <a:ext cx="8229600" cy="15240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851" t="-5831" r="-461" b="-9332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 </a:t>
            </a:r>
            <a:endParaRPr dirty="0"/>
          </a:p>
        </p:txBody>
      </p:sp>
      <p:sp>
        <p:nvSpPr>
          <p:cNvPr id="350" name="Google Shape;350;p29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52" name="Google Shape;352;p29"/>
          <p:cNvSpPr txBox="1"/>
          <p:nvPr/>
        </p:nvSpPr>
        <p:spPr>
          <a:xfrm>
            <a:off x="5410200" y="1421591"/>
            <a:ext cx="523348" cy="9848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380" r="-237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3" name="Google Shape;353;p29"/>
          <p:cNvSpPr txBox="1"/>
          <p:nvPr/>
        </p:nvSpPr>
        <p:spPr>
          <a:xfrm>
            <a:off x="5431534" y="776626"/>
            <a:ext cx="523348" cy="9848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r="-237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4" name="Google Shape;354;p29"/>
          <p:cNvSpPr txBox="1"/>
          <p:nvPr/>
        </p:nvSpPr>
        <p:spPr>
          <a:xfrm>
            <a:off x="5848992" y="1394043"/>
            <a:ext cx="1146404" cy="49244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2197" r="-8789" b="-749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p:sp>
        <p:nvSpPr>
          <p:cNvPr id="355" name="Google Shape;355;p29"/>
          <p:cNvSpPr txBox="1"/>
          <p:nvPr/>
        </p:nvSpPr>
        <p:spPr>
          <a:xfrm>
            <a:off x="4680167" y="1371600"/>
            <a:ext cx="653833" cy="49244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13460" r="-9613" b="-76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6" name="Google Shape;356;p29"/>
          <p:cNvSpPr txBox="1"/>
          <p:nvPr/>
        </p:nvSpPr>
        <p:spPr>
          <a:xfrm>
            <a:off x="914400" y="4191000"/>
            <a:ext cx="7141635" cy="59836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l="-177" t="-6249" r="-710" b="-2708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7" name="Google Shape;357;p29"/>
          <p:cNvSpPr txBox="1"/>
          <p:nvPr/>
        </p:nvSpPr>
        <p:spPr>
          <a:xfrm>
            <a:off x="5540347" y="1142673"/>
            <a:ext cx="288028" cy="29924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l="-8330" r="-8332" b="-2399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p:sp>
        <p:nvSpPr>
          <p:cNvPr id="358" name="Google Shape;358;p29"/>
          <p:cNvSpPr txBox="1"/>
          <p:nvPr/>
        </p:nvSpPr>
        <p:spPr>
          <a:xfrm>
            <a:off x="5611323" y="1659479"/>
            <a:ext cx="280270" cy="2769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l="-8695" b="-1304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9" name="Google Shape;359;p29"/>
          <p:cNvSpPr txBox="1"/>
          <p:nvPr/>
        </p:nvSpPr>
        <p:spPr>
          <a:xfrm>
            <a:off x="1217481" y="5336345"/>
            <a:ext cx="2744919" cy="90082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l="-2314" r="-3702" b="-704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60" name="Google Shape;360;p29"/>
          <p:cNvSpPr txBox="1"/>
          <p:nvPr/>
        </p:nvSpPr>
        <p:spPr>
          <a:xfrm>
            <a:off x="1219200" y="5017969"/>
            <a:ext cx="28777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Dissociation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Constant</a:t>
            </a: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85A777-D682-3E47-9B16-2DA19C8EDF8A}"/>
              </a:ext>
            </a:extLst>
          </p:cNvPr>
          <p:cNvSpPr txBox="1"/>
          <p:nvPr/>
        </p:nvSpPr>
        <p:spPr>
          <a:xfrm>
            <a:off x="2279233" y="2470359"/>
            <a:ext cx="590097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at steady state.                                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/>
          <p:cNvSpPr txBox="1"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Biochemical Reactions</a:t>
            </a:r>
            <a:endParaRPr/>
          </a:p>
        </p:txBody>
      </p:sp>
      <p:sp>
        <p:nvSpPr>
          <p:cNvPr id="366" name="Google Shape;366;p30"/>
          <p:cNvSpPr txBox="1">
            <a:spLocks noGrp="1"/>
          </p:cNvSpPr>
          <p:nvPr>
            <p:ph type="body" idx="1"/>
          </p:nvPr>
        </p:nvSpPr>
        <p:spPr>
          <a:xfrm>
            <a:off x="457199" y="4010527"/>
            <a:ext cx="8504991" cy="234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en-US" dirty="0">
                <a:solidFill>
                  <a:srgbClr val="FFFFFF"/>
                </a:solidFill>
              </a:rPr>
              <a:t>But Arcs are often bidirectional</a:t>
            </a:r>
            <a:endParaRPr dirty="0"/>
          </a:p>
          <a:p>
            <a:pPr marL="0" lvl="0" indent="0" algn="l" rtl="0">
              <a:spcBef>
                <a:spcPts val="592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en-US" dirty="0">
                <a:solidFill>
                  <a:srgbClr val="FFFFFF"/>
                </a:solidFill>
              </a:rPr>
              <a:t>	(since chemical reactions can be reversed)</a:t>
            </a:r>
            <a:endParaRPr dirty="0"/>
          </a:p>
          <a:p>
            <a:pPr marL="0" lvl="0" indent="0" algn="l" rtl="0">
              <a:spcBef>
                <a:spcPts val="592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en-US" dirty="0">
                <a:solidFill>
                  <a:srgbClr val="FFFFFF"/>
                </a:solidFill>
              </a:rPr>
              <a:t>And enzymes may be modified in pathway regulation</a:t>
            </a:r>
            <a:endParaRPr dirty="0"/>
          </a:p>
          <a:p>
            <a:pPr marL="0" lvl="0" indent="0" algn="l" rtl="0">
              <a:spcBef>
                <a:spcPts val="592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en-US" dirty="0">
                <a:solidFill>
                  <a:srgbClr val="FFFFFF"/>
                </a:solidFill>
              </a:rPr>
              <a:t>	(self-modifying code!)</a:t>
            </a:r>
            <a:endParaRPr dirty="0"/>
          </a:p>
        </p:txBody>
      </p:sp>
      <p:sp>
        <p:nvSpPr>
          <p:cNvPr id="367" name="Google Shape;367;p3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0"/>
          <p:cNvSpPr/>
          <p:nvPr/>
        </p:nvSpPr>
        <p:spPr>
          <a:xfrm>
            <a:off x="48123" y="2592150"/>
            <a:ext cx="3080078" cy="1056100"/>
          </a:xfrm>
          <a:prstGeom prst="flowChartInputOutpu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Reactant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Molecules</a:t>
            </a:r>
            <a:endParaRPr dirty="0"/>
          </a:p>
        </p:txBody>
      </p:sp>
      <p:sp>
        <p:nvSpPr>
          <p:cNvPr id="369" name="Google Shape;369;p30"/>
          <p:cNvSpPr/>
          <p:nvPr/>
        </p:nvSpPr>
        <p:spPr>
          <a:xfrm>
            <a:off x="3716420" y="2699085"/>
            <a:ext cx="1737895" cy="834190"/>
          </a:xfrm>
          <a:prstGeom prst="flowChartAlternateProcess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Enzyme</a:t>
            </a:r>
            <a:endParaRPr/>
          </a:p>
        </p:txBody>
      </p:sp>
      <p:sp>
        <p:nvSpPr>
          <p:cNvPr id="370" name="Google Shape;370;p30"/>
          <p:cNvSpPr/>
          <p:nvPr/>
        </p:nvSpPr>
        <p:spPr>
          <a:xfrm>
            <a:off x="6069263" y="2477170"/>
            <a:ext cx="2892927" cy="1056105"/>
          </a:xfrm>
          <a:prstGeom prst="flowChartInputOutpu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Molecules</a:t>
            </a:r>
            <a:endParaRPr/>
          </a:p>
        </p:txBody>
      </p:sp>
      <p:sp>
        <p:nvSpPr>
          <p:cNvPr id="371" name="Google Shape;371;p30"/>
          <p:cNvSpPr/>
          <p:nvPr/>
        </p:nvSpPr>
        <p:spPr>
          <a:xfrm>
            <a:off x="2981159" y="2939716"/>
            <a:ext cx="695157" cy="1737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0"/>
          <p:cNvSpPr/>
          <p:nvPr/>
        </p:nvSpPr>
        <p:spPr>
          <a:xfrm>
            <a:off x="5593348" y="2939716"/>
            <a:ext cx="695157" cy="1737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0"/>
          <p:cNvSpPr/>
          <p:nvPr/>
        </p:nvSpPr>
        <p:spPr>
          <a:xfrm flipH="1">
            <a:off x="5454315" y="3185694"/>
            <a:ext cx="695157" cy="1737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0"/>
          <p:cNvSpPr/>
          <p:nvPr/>
        </p:nvSpPr>
        <p:spPr>
          <a:xfrm flipH="1">
            <a:off x="2860840" y="3184359"/>
            <a:ext cx="695157" cy="1737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0"/>
          <p:cNvSpPr/>
          <p:nvPr/>
        </p:nvSpPr>
        <p:spPr>
          <a:xfrm>
            <a:off x="3735140" y="4042610"/>
            <a:ext cx="1737895" cy="834190"/>
          </a:xfrm>
          <a:prstGeom prst="flowChartAlternateProcess">
            <a:avLst/>
          </a:prstGeom>
          <a:solidFill>
            <a:srgbClr val="660066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Another Enzyme</a:t>
            </a:r>
            <a:endParaRPr/>
          </a:p>
        </p:txBody>
      </p:sp>
      <p:sp>
        <p:nvSpPr>
          <p:cNvPr id="376" name="Google Shape;376;p30"/>
          <p:cNvSpPr/>
          <p:nvPr/>
        </p:nvSpPr>
        <p:spPr>
          <a:xfrm rot="5400000" flipH="1">
            <a:off x="5221703" y="3621501"/>
            <a:ext cx="1002631" cy="47859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660066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0"/>
          <p:cNvSpPr/>
          <p:nvPr/>
        </p:nvSpPr>
        <p:spPr>
          <a:xfrm rot="-5400000" flipH="1">
            <a:off x="2975807" y="3693689"/>
            <a:ext cx="1002631" cy="47859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660066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Biomedical Engineering?</a:t>
            </a:r>
            <a:endParaRPr/>
          </a:p>
        </p:txBody>
      </p:sp>
      <p:sp>
        <p:nvSpPr>
          <p:cNvPr id="110" name="Google Shape;110;p3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84" y="18927098"/>
            <a:ext cx="3254917" cy="16172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/>
        </p:nvSpPr>
        <p:spPr>
          <a:xfrm>
            <a:off x="914400" y="1219200"/>
            <a:ext cx="27719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Precision Medicine</a:t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4930355" y="1219200"/>
            <a:ext cx="230864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Novel Materials</a:t>
            </a:r>
            <a:endParaRPr/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8050" y="2057400"/>
            <a:ext cx="39687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1293" y="1808881"/>
            <a:ext cx="3060700" cy="30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Enzymes</a:t>
            </a:r>
            <a:endParaRPr/>
          </a:p>
        </p:txBody>
      </p:sp>
      <p:sp>
        <p:nvSpPr>
          <p:cNvPr id="383" name="Google Shape;383;p31"/>
          <p:cNvSpPr txBox="1">
            <a:spLocks noGrp="1"/>
          </p:cNvSpPr>
          <p:nvPr>
            <p:ph type="body" idx="1"/>
          </p:nvPr>
        </p:nvSpPr>
        <p:spPr>
          <a:xfrm>
            <a:off x="304800" y="990600"/>
            <a:ext cx="8229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Proteins that accelerate biochemical reactions.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Omni-present in biology</a:t>
            </a:r>
            <a:endParaRPr/>
          </a:p>
        </p:txBody>
      </p:sp>
      <p:sp>
        <p:nvSpPr>
          <p:cNvPr id="384" name="Google Shape;384;p31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385" name="Google Shape;38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235" y="3565525"/>
            <a:ext cx="7572671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1"/>
          <p:cNvSpPr txBox="1"/>
          <p:nvPr/>
        </p:nvSpPr>
        <p:spPr>
          <a:xfrm>
            <a:off x="533400" y="3045767"/>
            <a:ext cx="44903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Enzymes work by induced fit.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2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Enzymes and Reaction Kinetics</a:t>
            </a:r>
            <a:endParaRPr/>
          </a:p>
        </p:txBody>
      </p:sp>
      <p:sp>
        <p:nvSpPr>
          <p:cNvPr id="393" name="Google Shape;393;p32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394" name="Google Shape;394;p32" descr="Enzyme kinetic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3505200"/>
            <a:ext cx="4979406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200" y="1371600"/>
            <a:ext cx="3936211" cy="15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Enzyme Inhibition</a:t>
            </a:r>
            <a:endParaRPr/>
          </a:p>
        </p:txBody>
      </p:sp>
      <p:sp>
        <p:nvSpPr>
          <p:cNvPr id="401" name="Google Shape;401;p33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402" name="Google Shape;40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1415" y="3929094"/>
            <a:ext cx="3886200" cy="270058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3"/>
          <p:cNvSpPr txBox="1"/>
          <p:nvPr/>
        </p:nvSpPr>
        <p:spPr>
          <a:xfrm>
            <a:off x="424962" y="1436132"/>
            <a:ext cx="26084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Competitive Inhibition</a:t>
            </a:r>
            <a:endParaRPr/>
          </a:p>
        </p:txBody>
      </p:sp>
      <p:sp>
        <p:nvSpPr>
          <p:cNvPr id="404" name="Google Shape;404;p33"/>
          <p:cNvSpPr txBox="1"/>
          <p:nvPr/>
        </p:nvSpPr>
        <p:spPr>
          <a:xfrm>
            <a:off x="336997" y="3741314"/>
            <a:ext cx="30187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Noncompetitive Inhibition</a:t>
            </a:r>
            <a:endParaRPr/>
          </a:p>
        </p:txBody>
      </p:sp>
      <p:pic>
        <p:nvPicPr>
          <p:cNvPr id="405" name="Google Shape;405;p33" descr="Spring 2013 Lecture 16 &amp; 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692" y="4110646"/>
            <a:ext cx="2289094" cy="169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3" descr="Enzyme Inhibitor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168" y="2048612"/>
            <a:ext cx="2656431" cy="1194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33"/>
          <p:cNvGrpSpPr/>
          <p:nvPr/>
        </p:nvGrpSpPr>
        <p:grpSpPr>
          <a:xfrm>
            <a:off x="3124200" y="1980085"/>
            <a:ext cx="4795750" cy="1558010"/>
            <a:chOff x="3124200" y="1980085"/>
            <a:chExt cx="4795750" cy="1558010"/>
          </a:xfrm>
        </p:grpSpPr>
        <p:pic>
          <p:nvPicPr>
            <p:cNvPr id="408" name="Google Shape;408;p33" descr="Competitive Inhibition (Molecular Biology)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124200" y="1980085"/>
              <a:ext cx="4795750" cy="1558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Google Shape;409;p33"/>
            <p:cNvSpPr txBox="1"/>
            <p:nvPr/>
          </p:nvSpPr>
          <p:spPr>
            <a:xfrm>
              <a:off x="4402723" y="2057400"/>
              <a:ext cx="335348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Short Stack"/>
                  <a:ea typeface="Short Stack"/>
                  <a:cs typeface="Short Stack"/>
                  <a:sym typeface="Short Stack"/>
                </a:rPr>
                <a:t>S</a:t>
              </a:r>
              <a:endParaRPr/>
            </a:p>
          </p:txBody>
        </p:sp>
        <p:sp>
          <p:nvSpPr>
            <p:cNvPr id="410" name="Google Shape;410;p33"/>
            <p:cNvSpPr txBox="1"/>
            <p:nvPr/>
          </p:nvSpPr>
          <p:spPr>
            <a:xfrm>
              <a:off x="5619588" y="2133600"/>
              <a:ext cx="476412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Short Stack"/>
                  <a:ea typeface="Short Stack"/>
                  <a:cs typeface="Short Stack"/>
                  <a:sym typeface="Short Stack"/>
                </a:rPr>
                <a:t>ES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Models?</a:t>
            </a:r>
            <a:endParaRPr/>
          </a:p>
        </p:txBody>
      </p:sp>
      <p:sp>
        <p:nvSpPr>
          <p:cNvPr id="121" name="Google Shape;121;p4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22" name="Google Shape;122;p4"/>
          <p:cNvSpPr txBox="1"/>
          <p:nvPr/>
        </p:nvSpPr>
        <p:spPr>
          <a:xfrm>
            <a:off x="457200" y="1487269"/>
            <a:ext cx="378821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Disasters should occur in silico,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in vivo.</a:t>
            </a:r>
            <a:endParaRPr/>
          </a:p>
        </p:txBody>
      </p:sp>
      <p:sp>
        <p:nvSpPr>
          <p:cNvPr id="123" name="Google Shape;123;p4"/>
          <p:cNvSpPr txBox="1"/>
          <p:nvPr/>
        </p:nvSpPr>
        <p:spPr>
          <a:xfrm>
            <a:off x="4898583" y="1487269"/>
            <a:ext cx="378821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Emulate experience with hardware design.</a:t>
            </a:r>
            <a:endParaRPr/>
          </a:p>
        </p:txBody>
      </p:sp>
      <p:pic>
        <p:nvPicPr>
          <p:cNvPr id="124" name="Google Shape;12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400" y="2590800"/>
            <a:ext cx="3429000" cy="23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958" y="2161032"/>
            <a:ext cx="3568700" cy="29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 txBox="1"/>
          <p:nvPr/>
        </p:nvSpPr>
        <p:spPr>
          <a:xfrm>
            <a:off x="457200" y="5257800"/>
            <a:ext cx="367019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(Not knowing about eigenvalues can be disastrous.)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>
            <a:spLocks noGrp="1"/>
          </p:cNvSpPr>
          <p:nvPr>
            <p:ph type="sldNum" idx="12"/>
          </p:nvPr>
        </p:nvSpPr>
        <p:spPr>
          <a:xfrm>
            <a:off x="6400800" y="6324600"/>
            <a:ext cx="1609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32" name="Google Shape;132;p5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457200"/>
            <a:ext cx="4457636" cy="565065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 txBox="1"/>
          <p:nvPr/>
        </p:nvSpPr>
        <p:spPr>
          <a:xfrm>
            <a:off x="5410200" y="4343400"/>
            <a:ext cx="331052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Advances in Enzyme Regulation, 1990.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6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1712246"/>
            <a:ext cx="3276600" cy="47583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Determining the Impact of Enzymes on Metabolites*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41" name="Google Shape;141;p6" descr="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3922" y="2743200"/>
            <a:ext cx="4440540" cy="331550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/>
          <p:nvPr/>
        </p:nvSpPr>
        <p:spPr>
          <a:xfrm>
            <a:off x="381000" y="980182"/>
            <a:ext cx="8513064" cy="1077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﻿The aspartate-derived amino-acid pathway from plants is well suited for analyzing the function of the allosteric network of interactions in branched pathways. For this purpose, a detailed kinetic model of the system in the plant model Arabidopsis was constructed on the basis of in vitro kinetic measurements. </a:t>
            </a:r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1937362" y="6400800"/>
            <a:ext cx="39544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*Curien et al., Molecular Systems Biology, 2009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Glycolytic Oscillations in Yeast*</a:t>
            </a:r>
            <a:endParaRPr/>
          </a:p>
        </p:txBody>
      </p:sp>
      <p:sp>
        <p:nvSpPr>
          <p:cNvPr id="149" name="Google Shape;149;p7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50" name="Google Shape;150;p7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54" y="1398917"/>
            <a:ext cx="2764590" cy="492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" descr="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6777" y="2053086"/>
            <a:ext cx="4641114" cy="207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 txBox="1"/>
          <p:nvPr/>
        </p:nvSpPr>
        <p:spPr>
          <a:xfrm>
            <a:off x="3976777" y="4465462"/>
            <a:ext cx="344838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objectives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develop this model?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reactions?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kinetics?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parameter values?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evaluate?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interpret?</a:t>
            </a:r>
            <a:endParaRPr/>
          </a:p>
          <a:p>
            <a:pPr marL="742950" marR="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1922492" y="6260068"/>
            <a:ext cx="23919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*Wolf, J. of Biochem., 2000.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Metabolic Engineering</a:t>
            </a:r>
            <a:endParaRPr/>
          </a:p>
        </p:txBody>
      </p:sp>
      <p:sp>
        <p:nvSpPr>
          <p:cNvPr id="159" name="Google Shape;159;p8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60" name="Google Shape;160;p8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558" y="872933"/>
            <a:ext cx="6248884" cy="511213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8"/>
          <p:cNvSpPr txBox="1"/>
          <p:nvPr/>
        </p:nvSpPr>
        <p:spPr>
          <a:xfrm>
            <a:off x="1805176" y="6107668"/>
            <a:ext cx="38011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so we can better engineer.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Scientific Goals of Modeling in Biology++</a:t>
            </a:r>
            <a:endParaRPr/>
          </a:p>
        </p:txBody>
      </p:sp>
      <p:sp>
        <p:nvSpPr>
          <p:cNvPr id="168" name="Google Shape;168;p9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 </a:t>
            </a:r>
            <a:r>
              <a:rPr lang="en-US">
                <a:solidFill>
                  <a:srgbClr val="00CC00"/>
                </a:solidFill>
              </a:rPr>
              <a:t>explain biological processes</a:t>
            </a:r>
            <a:r>
              <a:rPr lang="en-US"/>
              <a:t> that result in observed phenomena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 </a:t>
            </a:r>
            <a:r>
              <a:rPr lang="en-US">
                <a:solidFill>
                  <a:srgbClr val="00CC00"/>
                </a:solidFill>
              </a:rPr>
              <a:t>predict</a:t>
            </a:r>
            <a:r>
              <a:rPr lang="en-US"/>
              <a:t> previously unobserved phenomena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 </a:t>
            </a:r>
            <a:r>
              <a:rPr lang="en-US">
                <a:solidFill>
                  <a:srgbClr val="00CC00"/>
                </a:solidFill>
              </a:rPr>
              <a:t>identify</a:t>
            </a:r>
            <a:r>
              <a:rPr lang="en-US"/>
              <a:t> key generic mechanisms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 </a:t>
            </a:r>
            <a:r>
              <a:rPr lang="en-US">
                <a:solidFill>
                  <a:srgbClr val="00CC00"/>
                </a:solidFill>
              </a:rPr>
              <a:t>guide experiments</a:t>
            </a:r>
            <a:r>
              <a:rPr lang="en-US"/>
              <a:t>: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Suggest new experiments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Help interpret experiments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Experiments are limited in number and control, computer simulations can test many more perturbations to explore their consequences</a:t>
            </a:r>
            <a:endParaRPr/>
          </a:p>
          <a:p>
            <a:pPr marL="742950" lvl="1" indent="-1079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69" name="Google Shape;169;p9"/>
          <p:cNvSpPr/>
          <p:nvPr/>
        </p:nvSpPr>
        <p:spPr>
          <a:xfrm>
            <a:off x="1600200" y="6117770"/>
            <a:ext cx="4114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James  A. Glazier, Biocomplexity Institute Intelligent Systems Engineering, Indiana University, Bloomington, IN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1145</Words>
  <Application>Microsoft Macintosh PowerPoint</Application>
  <PresentationFormat>On-screen Show (4:3)</PresentationFormat>
  <Paragraphs>216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Short Stack</vt:lpstr>
      <vt:lpstr>Office Theme</vt:lpstr>
      <vt:lpstr>BIOE 437 / BIOE 537  Computational Systems Biology   Lecture 1: Introduction and Biochemistry Basics  </vt:lpstr>
      <vt:lpstr>Agenda</vt:lpstr>
      <vt:lpstr>Why Biomedical Engineering?</vt:lpstr>
      <vt:lpstr>Why Models?</vt:lpstr>
      <vt:lpstr>PowerPoint Presentation</vt:lpstr>
      <vt:lpstr>Determining the Impact of Enzymes on Metabolites*</vt:lpstr>
      <vt:lpstr>Glycolytic Oscillations in Yeast*</vt:lpstr>
      <vt:lpstr>Metabolic Engineering</vt:lpstr>
      <vt:lpstr>Scientific Goals of Modeling in Biology++</vt:lpstr>
      <vt:lpstr>Course Goals</vt:lpstr>
      <vt:lpstr>Instructors</vt:lpstr>
      <vt:lpstr>Grading</vt:lpstr>
      <vt:lpstr>Resources</vt:lpstr>
      <vt:lpstr>Software</vt:lpstr>
      <vt:lpstr>Syllabus</vt:lpstr>
      <vt:lpstr>Getting Google Colaboratory (Colab)</vt:lpstr>
      <vt:lpstr>Biochemistry Basics</vt:lpstr>
      <vt:lpstr>PowerPoint Presentation</vt:lpstr>
      <vt:lpstr>Prokaryotes (3.5B) vs. Eukaryotes (1.5B)</vt:lpstr>
      <vt:lpstr>The central dogma relates DNA, RNA, and protein*.</vt:lpstr>
      <vt:lpstr>PowerPoint Presentation</vt:lpstr>
      <vt:lpstr>Biochemical Pathway: Collection of Reactions on Biomolecules</vt:lpstr>
      <vt:lpstr>Biological Networks++</vt:lpstr>
      <vt:lpstr>Relationships Between Types of Network++ </vt:lpstr>
      <vt:lpstr>Metabolic Network++</vt:lpstr>
      <vt:lpstr>Detailed Metabolic Network</vt:lpstr>
      <vt:lpstr>Chemical Kinetics Basics</vt:lpstr>
      <vt:lpstr>Reversible Reactions &amp; Steady State</vt:lpstr>
      <vt:lpstr>Biochemical Reactions</vt:lpstr>
      <vt:lpstr>Enzymes</vt:lpstr>
      <vt:lpstr>Enzymes and Reaction Kinetics</vt:lpstr>
      <vt:lpstr>Enzyme Inhibition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BIOE 437 / BIOE 537  Computational Systems Biology   Lecture 1: Introduction and Biochemistry Basics  </dc:title>
  <dc:creator>Tricia Caparas</dc:creator>
  <cp:lastModifiedBy>Joseph Hellerstein</cp:lastModifiedBy>
  <cp:revision>10</cp:revision>
  <dcterms:created xsi:type="dcterms:W3CDTF">2008-11-04T22:35:39Z</dcterms:created>
  <dcterms:modified xsi:type="dcterms:W3CDTF">2023-09-26T17:59:44Z</dcterms:modified>
</cp:coreProperties>
</file>